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305" r:id="rId2"/>
    <p:sldId id="278" r:id="rId3"/>
    <p:sldId id="332" r:id="rId4"/>
    <p:sldId id="299" r:id="rId5"/>
    <p:sldId id="285" r:id="rId6"/>
    <p:sldId id="298" r:id="rId7"/>
    <p:sldId id="300" r:id="rId8"/>
    <p:sldId id="330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>
          <a:solidFill>
            <a:schemeClr val="tx1"/>
          </a:solidFill>
          <a:prstDash val="solid"/>
        </a:ln>
      </c:spPr>
      <c:pictureOptions>
        <c:pictureFormat val="stretch"/>
      </c:pictureOptions>
    </c:sideWall>
    <c:backWall>
      <c:thickness val="0"/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>
          <a:solidFill>
            <a:schemeClr val="tx1"/>
          </a:solidFill>
          <a:prstDash val="solid"/>
        </a:ln>
      </c:spPr>
      <c:pictureOptions>
        <c:pictureFormat val="stretch"/>
      </c:pictureOptions>
    </c:backWall>
    <c:plotArea>
      <c:layout>
        <c:manualLayout>
          <c:layoutTarget val="inner"/>
          <c:xMode val="edge"/>
          <c:yMode val="edge"/>
          <c:x val="7.6190476190476322E-2"/>
          <c:y val="2.1582733812949652E-2"/>
          <c:w val="0.59682539682539781"/>
          <c:h val="0.83932853717026379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Sheet1!$A$6</c:f>
              <c:strCache>
                <c:ptCount val="1"/>
                <c:pt idx="0">
                  <c:v>TOP 1%</c:v>
                </c:pt>
              </c:strCache>
            </c:strRef>
          </c:tx>
          <c:spPr>
            <a:gradFill rotWithShape="0">
              <a:gsLst>
                <a:gs pos="0">
                  <a:srgbClr val="99CC00"/>
                </a:gs>
                <a:gs pos="100000">
                  <a:srgbClr val="808080"/>
                </a:gs>
              </a:gsLst>
              <a:lin ang="5400000" scaled="1"/>
            </a:gradFill>
            <a:ln w="1728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4561">
                <a:noFill/>
              </a:ln>
            </c:spPr>
            <c:txPr>
              <a:bodyPr/>
              <a:lstStyle/>
              <a:p>
                <a:pPr>
                  <a:defRPr sz="244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  <c:pt idx="0">
                  <c:v>1929</c:v>
                </c:pt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4"/>
          <c:order val="1"/>
          <c:tx>
            <c:strRef>
              <c:f>Sheet1!$A$7</c:f>
              <c:strCache>
                <c:ptCount val="1"/>
                <c:pt idx="0">
                  <c:v>BOTTOM 99%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FFFF00"/>
                </a:gs>
              </a:gsLst>
              <a:lin ang="5400000" scaled="1"/>
            </a:gradFill>
            <a:ln w="1728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  <c:pt idx="0">
                  <c:v>1929</c:v>
                </c:pt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0"/>
        <c:shape val="box"/>
        <c:axId val="70760320"/>
        <c:axId val="70761856"/>
        <c:axId val="0"/>
      </c:bar3DChart>
      <c:catAx>
        <c:axId val="7076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49" b="1" i="0" u="none" strike="noStrike" baseline="0">
                <a:solidFill>
                  <a:schemeClr val="tx1"/>
                </a:solidFill>
                <a:latin typeface="Garamond" pitchFamily="18" charset="0"/>
                <a:ea typeface="Arial"/>
                <a:cs typeface="Arial"/>
              </a:defRPr>
            </a:pPr>
            <a:endParaRPr lang="en-US"/>
          </a:p>
        </c:txPr>
        <c:crossAx val="70761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761856"/>
        <c:scaling>
          <c:orientation val="minMax"/>
        </c:scaling>
        <c:delete val="0"/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49" b="1" i="0" u="none" strike="noStrike" baseline="0">
                <a:solidFill>
                  <a:schemeClr val="tx1"/>
                </a:solidFill>
                <a:latin typeface="Garamond" pitchFamily="18" charset="0"/>
                <a:ea typeface="Arial"/>
                <a:cs typeface="Arial"/>
              </a:defRPr>
            </a:pPr>
            <a:endParaRPr lang="en-US"/>
          </a:p>
        </c:txPr>
        <c:crossAx val="70760320"/>
        <c:crosses val="autoZero"/>
        <c:crossBetween val="between"/>
      </c:valAx>
      <c:spPr>
        <a:noFill/>
        <a:ln w="3456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252" b="1" i="0" u="none" strike="noStrike" baseline="0">
                <a:solidFill>
                  <a:schemeClr val="tx1"/>
                </a:solidFill>
                <a:latin typeface="Garamond" pitchFamily="18" charset="0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252" b="1" i="0" u="none" strike="noStrike" baseline="0">
                <a:solidFill>
                  <a:schemeClr val="tx1"/>
                </a:solidFill>
                <a:latin typeface="Garamond" pitchFamily="18" charset="0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047619047619135"/>
          <c:y val="0.41486810551558845"/>
          <c:w val="0.30317460317460559"/>
          <c:h val="0.17026378896882494"/>
        </c:manualLayout>
      </c:layout>
      <c:overlay val="0"/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225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53E6F-1489-4891-B556-BD75FC33859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2C2520F-6DDE-4A2C-A2CF-5CA8228742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Causes of the Great Depression</a:t>
          </a:r>
        </a:p>
      </dgm:t>
    </dgm:pt>
    <dgm:pt modelId="{A4BDE718-1956-4550-B469-6170C8222FA4}" type="parTrans" cxnId="{D87FF3AD-EAF8-43C9-8872-E26B35C91613}">
      <dgm:prSet/>
      <dgm:spPr/>
      <dgm:t>
        <a:bodyPr/>
        <a:lstStyle/>
        <a:p>
          <a:endParaRPr lang="en-US"/>
        </a:p>
      </dgm:t>
    </dgm:pt>
    <dgm:pt modelId="{09068B6B-E886-47FB-B524-203C6FDD585C}" type="sibTrans" cxnId="{D87FF3AD-EAF8-43C9-8872-E26B35C91613}">
      <dgm:prSet/>
      <dgm:spPr/>
      <dgm:t>
        <a:bodyPr/>
        <a:lstStyle/>
        <a:p>
          <a:endParaRPr lang="en-US"/>
        </a:p>
      </dgm:t>
    </dgm:pt>
    <dgm:pt modelId="{B3EC8E58-3D77-4F11-B886-08B0BAE0F3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Over Production</a:t>
          </a:r>
        </a:p>
      </dgm:t>
    </dgm:pt>
    <dgm:pt modelId="{E039A6CD-1CD9-4AFD-AC4B-F2EC0E67DD23}" type="parTrans" cxnId="{3628C9ED-AEEC-497C-911C-08393A8155A2}">
      <dgm:prSet/>
      <dgm:spPr/>
      <dgm:t>
        <a:bodyPr/>
        <a:lstStyle/>
        <a:p>
          <a:endParaRPr lang="en-US"/>
        </a:p>
      </dgm:t>
    </dgm:pt>
    <dgm:pt modelId="{F2810CDD-616C-40FF-9094-7741CBFE2670}" type="sibTrans" cxnId="{3628C9ED-AEEC-497C-911C-08393A8155A2}">
      <dgm:prSet/>
      <dgm:spPr/>
      <dgm:t>
        <a:bodyPr/>
        <a:lstStyle/>
        <a:p>
          <a:endParaRPr lang="en-US"/>
        </a:p>
      </dgm:t>
    </dgm:pt>
    <dgm:pt modelId="{336CC7CA-CA6A-4049-BB28-BA8EE7E697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Unequal Distribution of Wealth</a:t>
          </a:r>
        </a:p>
      </dgm:t>
    </dgm:pt>
    <dgm:pt modelId="{15279FBE-630F-4658-BEE4-015FDA7218E0}" type="parTrans" cxnId="{C55AB0FA-D5DB-4BD1-8C69-0A2189D8FCC7}">
      <dgm:prSet/>
      <dgm:spPr/>
      <dgm:t>
        <a:bodyPr/>
        <a:lstStyle/>
        <a:p>
          <a:endParaRPr lang="en-US"/>
        </a:p>
      </dgm:t>
    </dgm:pt>
    <dgm:pt modelId="{A80EFC23-ECDA-4FE1-99C6-9F97DAED5685}" type="sibTrans" cxnId="{C55AB0FA-D5DB-4BD1-8C69-0A2189D8FCC7}">
      <dgm:prSet/>
      <dgm:spPr/>
      <dgm:t>
        <a:bodyPr/>
        <a:lstStyle/>
        <a:p>
          <a:endParaRPr lang="en-US"/>
        </a:p>
      </dgm:t>
    </dgm:pt>
    <dgm:pt modelId="{E6D18910-365D-475F-98EE-853DAB2D833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Industry</a:t>
          </a:r>
        </a:p>
      </dgm:t>
    </dgm:pt>
    <dgm:pt modelId="{179B40BB-2EC2-43D8-8C0F-A35E87ABEE66}" type="parTrans" cxnId="{8235CF75-BE17-4546-9838-A6EFCDAC9D43}">
      <dgm:prSet/>
      <dgm:spPr/>
      <dgm:t>
        <a:bodyPr/>
        <a:lstStyle/>
        <a:p>
          <a:endParaRPr lang="en-US"/>
        </a:p>
      </dgm:t>
    </dgm:pt>
    <dgm:pt modelId="{6CA9D88F-1A89-4023-AD2B-4AD6E448F070}" type="sibTrans" cxnId="{8235CF75-BE17-4546-9838-A6EFCDAC9D43}">
      <dgm:prSet/>
      <dgm:spPr/>
      <dgm:t>
        <a:bodyPr/>
        <a:lstStyle/>
        <a:p>
          <a:endParaRPr lang="en-US"/>
        </a:p>
      </dgm:t>
    </dgm:pt>
    <dgm:pt modelId="{71E9E6F4-7FFA-4D37-BE64-8C46EE91AAF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Agriculture</a:t>
          </a:r>
        </a:p>
      </dgm:t>
    </dgm:pt>
    <dgm:pt modelId="{65741232-C959-4559-89B9-5AE5B3EAA20E}" type="parTrans" cxnId="{0FFAD85B-0454-444E-978B-47C5527F1AD8}">
      <dgm:prSet/>
      <dgm:spPr/>
      <dgm:t>
        <a:bodyPr/>
        <a:lstStyle/>
        <a:p>
          <a:endParaRPr lang="en-US"/>
        </a:p>
      </dgm:t>
    </dgm:pt>
    <dgm:pt modelId="{9B49E54F-492C-4B1A-836A-956F1BBD03D3}" type="sibTrans" cxnId="{0FFAD85B-0454-444E-978B-47C5527F1AD8}">
      <dgm:prSet/>
      <dgm:spPr/>
      <dgm:t>
        <a:bodyPr/>
        <a:lstStyle/>
        <a:p>
          <a:endParaRPr lang="en-US"/>
        </a:p>
      </dgm:t>
    </dgm:pt>
    <dgm:pt modelId="{F39975DC-9621-4136-B1CC-8516BF70F27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Stock Market Crash and Financial Panic</a:t>
          </a:r>
        </a:p>
      </dgm:t>
    </dgm:pt>
    <dgm:pt modelId="{A618FCA1-5C79-421A-B8B3-6FB481A678AE}" type="parTrans" cxnId="{8365CAA4-A1D3-4B29-A84C-5CD9A4EDADE6}">
      <dgm:prSet/>
      <dgm:spPr/>
      <dgm:t>
        <a:bodyPr/>
        <a:lstStyle/>
        <a:p>
          <a:endParaRPr lang="en-US"/>
        </a:p>
      </dgm:t>
    </dgm:pt>
    <dgm:pt modelId="{53D92E2C-7E55-4EE0-ABB5-EB74FC7726F8}" type="sibTrans" cxnId="{8365CAA4-A1D3-4B29-A84C-5CD9A4EDADE6}">
      <dgm:prSet/>
      <dgm:spPr/>
      <dgm:t>
        <a:bodyPr/>
        <a:lstStyle/>
        <a:p>
          <a:endParaRPr lang="en-US"/>
        </a:p>
      </dgm:t>
    </dgm:pt>
    <dgm:pt modelId="{944AB89F-B153-4689-BC37-5917EE1771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Monetary Policy</a:t>
          </a:r>
        </a:p>
      </dgm:t>
    </dgm:pt>
    <dgm:pt modelId="{B88379B4-9F96-4D53-A558-1015822BC306}" type="parTrans" cxnId="{F591EE92-8502-4BA7-99B8-349E0CDFBDE0}">
      <dgm:prSet/>
      <dgm:spPr/>
      <dgm:t>
        <a:bodyPr/>
        <a:lstStyle/>
        <a:p>
          <a:endParaRPr lang="en-US"/>
        </a:p>
      </dgm:t>
    </dgm:pt>
    <dgm:pt modelId="{0ABDC321-7092-472E-9D9C-DD530CD8C68F}" type="sibTrans" cxnId="{F591EE92-8502-4BA7-99B8-349E0CDFBDE0}">
      <dgm:prSet/>
      <dgm:spPr/>
      <dgm:t>
        <a:bodyPr/>
        <a:lstStyle/>
        <a:p>
          <a:endParaRPr lang="en-US"/>
        </a:p>
      </dgm:t>
    </dgm:pt>
    <dgm:pt modelId="{F8B7197B-0912-4D37-A89E-22ABDC72CF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High Tariffs &amp; War Debts</a:t>
          </a:r>
        </a:p>
      </dgm:t>
    </dgm:pt>
    <dgm:pt modelId="{C801280F-8661-4A6E-84FD-608D0182463C}" type="parTrans" cxnId="{F57D9586-0F86-424D-B5AB-4FC20F4AE9C4}">
      <dgm:prSet/>
      <dgm:spPr/>
      <dgm:t>
        <a:bodyPr/>
        <a:lstStyle/>
        <a:p>
          <a:endParaRPr lang="en-US"/>
        </a:p>
      </dgm:t>
    </dgm:pt>
    <dgm:pt modelId="{7E6935FE-3863-4D65-8ACC-BC39314A1F26}" type="sibTrans" cxnId="{F57D9586-0F86-424D-B5AB-4FC20F4AE9C4}">
      <dgm:prSet/>
      <dgm:spPr/>
      <dgm:t>
        <a:bodyPr/>
        <a:lstStyle/>
        <a:p>
          <a:endParaRPr lang="en-US"/>
        </a:p>
      </dgm:t>
    </dgm:pt>
    <dgm:pt modelId="{B3C611DD-50D5-40CF-9C4B-7330166DD5C1}" type="pres">
      <dgm:prSet presAssocID="{CEA53E6F-1489-4891-B556-BD75FC3385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935097-9584-4CA6-8917-C84AFABF5684}" type="pres">
      <dgm:prSet presAssocID="{F2C2520F-6DDE-4A2C-A2CF-5CA82287429B}" presName="centerShape" presStyleLbl="node0" presStyleIdx="0" presStyleCnt="1"/>
      <dgm:spPr/>
      <dgm:t>
        <a:bodyPr/>
        <a:lstStyle/>
        <a:p>
          <a:endParaRPr lang="en-US"/>
        </a:p>
      </dgm:t>
    </dgm:pt>
    <dgm:pt modelId="{20BA4F90-5589-44FE-BA20-AEF78154BB7C}" type="pres">
      <dgm:prSet presAssocID="{B88379B4-9F96-4D53-A558-1015822BC306}" presName="Name9" presStyleLbl="parChTrans1D2" presStyleIdx="0" presStyleCnt="5"/>
      <dgm:spPr/>
      <dgm:t>
        <a:bodyPr/>
        <a:lstStyle/>
        <a:p>
          <a:endParaRPr lang="en-US"/>
        </a:p>
      </dgm:t>
    </dgm:pt>
    <dgm:pt modelId="{2C8E89F9-25C4-4F6F-898C-F83DE4928E4E}" type="pres">
      <dgm:prSet presAssocID="{B88379B4-9F96-4D53-A558-1015822BC30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738B978-8EE1-48B1-A877-26B78C12FE14}" type="pres">
      <dgm:prSet presAssocID="{944AB89F-B153-4689-BC37-5917EE1771BC}" presName="node" presStyleLbl="node1" presStyleIdx="0" presStyleCnt="5" custRadScaleRad="125879" custRadScaleInc="-278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8A7E9-7313-4EE1-BA5B-5A2289C37E93}" type="pres">
      <dgm:prSet presAssocID="{E039A6CD-1CD9-4AFD-AC4B-F2EC0E67DD23}" presName="Name9" presStyleLbl="parChTrans1D2" presStyleIdx="1" presStyleCnt="5"/>
      <dgm:spPr/>
      <dgm:t>
        <a:bodyPr/>
        <a:lstStyle/>
        <a:p>
          <a:endParaRPr lang="en-US"/>
        </a:p>
      </dgm:t>
    </dgm:pt>
    <dgm:pt modelId="{E9484712-F520-4D8B-9B59-AEF4B768E5E3}" type="pres">
      <dgm:prSet presAssocID="{E039A6CD-1CD9-4AFD-AC4B-F2EC0E67DD2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2A1FFCD-9395-4C41-9739-E80A24C779F0}" type="pres">
      <dgm:prSet presAssocID="{B3EC8E58-3D77-4F11-B886-08B0BAE0F3BB}" presName="node" presStyleLbl="node1" presStyleIdx="1" presStyleCnt="5" custRadScaleRad="135743" custRadScaleInc="-306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F7DB8-F6BC-47F9-84C1-1250EE2BBC36}" type="pres">
      <dgm:prSet presAssocID="{15279FBE-630F-4658-BEE4-015FDA7218E0}" presName="Name9" presStyleLbl="parChTrans1D2" presStyleIdx="2" presStyleCnt="5"/>
      <dgm:spPr/>
      <dgm:t>
        <a:bodyPr/>
        <a:lstStyle/>
        <a:p>
          <a:endParaRPr lang="en-US"/>
        </a:p>
      </dgm:t>
    </dgm:pt>
    <dgm:pt modelId="{0E421830-FC06-4D6C-8DCB-B367EB162811}" type="pres">
      <dgm:prSet presAssocID="{15279FBE-630F-4658-BEE4-015FDA7218E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D0C9910-BD2B-47EC-8921-AE9CA320E6F2}" type="pres">
      <dgm:prSet presAssocID="{336CC7CA-CA6A-4049-BB28-BA8EE7E6975B}" presName="node" presStyleLbl="node1" presStyleIdx="2" presStyleCnt="5" custRadScaleRad="113529" custRadScaleInc="-305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1F145-E984-47FA-92B0-029219F46A2D}" type="pres">
      <dgm:prSet presAssocID="{A618FCA1-5C79-421A-B8B3-6FB481A678AE}" presName="Name9" presStyleLbl="parChTrans1D2" presStyleIdx="3" presStyleCnt="5"/>
      <dgm:spPr/>
      <dgm:t>
        <a:bodyPr/>
        <a:lstStyle/>
        <a:p>
          <a:endParaRPr lang="en-US"/>
        </a:p>
      </dgm:t>
    </dgm:pt>
    <dgm:pt modelId="{140BE56A-E7A4-4050-BA86-5C8FC0B08EFC}" type="pres">
      <dgm:prSet presAssocID="{A618FCA1-5C79-421A-B8B3-6FB481A678A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84E4556-13E0-4A77-8487-8A2B8B6BB696}" type="pres">
      <dgm:prSet presAssocID="{F39975DC-9621-4136-B1CC-8516BF70F27E}" presName="node" presStyleLbl="node1" presStyleIdx="3" presStyleCnt="5" custRadScaleRad="113363" custRadScaleInc="-294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7CEA8-B8D4-4908-9647-19F592CE256B}" type="pres">
      <dgm:prSet presAssocID="{C801280F-8661-4A6E-84FD-608D0182463C}" presName="Name9" presStyleLbl="parChTrans1D2" presStyleIdx="4" presStyleCnt="5"/>
      <dgm:spPr/>
      <dgm:t>
        <a:bodyPr/>
        <a:lstStyle/>
        <a:p>
          <a:endParaRPr lang="en-US"/>
        </a:p>
      </dgm:t>
    </dgm:pt>
    <dgm:pt modelId="{92CBBC01-BD50-4AB2-9FFE-D959D0F10EFF}" type="pres">
      <dgm:prSet presAssocID="{C801280F-8661-4A6E-84FD-608D0182463C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8C0C3EF-CC80-4E89-960D-98AC6D2AEA3C}" type="pres">
      <dgm:prSet presAssocID="{F8B7197B-0912-4D37-A89E-22ABDC72CF0B}" presName="node" presStyleLbl="node1" presStyleIdx="4" presStyleCnt="5" custRadScaleRad="89561" custRadScaleInc="-26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07AAFE-6F82-48AB-846B-CFD762C15FC2}" type="presOf" srcId="{15279FBE-630F-4658-BEE4-015FDA7218E0}" destId="{0E421830-FC06-4D6C-8DCB-B367EB162811}" srcOrd="1" destOrd="0" presId="urn:microsoft.com/office/officeart/2005/8/layout/radial1"/>
    <dgm:cxn modelId="{DEE21763-C469-4FC2-AABF-D8432EC236A7}" type="presOf" srcId="{336CC7CA-CA6A-4049-BB28-BA8EE7E6975B}" destId="{5D0C9910-BD2B-47EC-8921-AE9CA320E6F2}" srcOrd="0" destOrd="0" presId="urn:microsoft.com/office/officeart/2005/8/layout/radial1"/>
    <dgm:cxn modelId="{7DB116A9-CC92-4432-8376-A461DBE740F2}" type="presOf" srcId="{F39975DC-9621-4136-B1CC-8516BF70F27E}" destId="{384E4556-13E0-4A77-8487-8A2B8B6BB696}" srcOrd="0" destOrd="0" presId="urn:microsoft.com/office/officeart/2005/8/layout/radial1"/>
    <dgm:cxn modelId="{50513AAF-6F13-4707-8D96-5E64BE6CCC10}" type="presOf" srcId="{F8B7197B-0912-4D37-A89E-22ABDC72CF0B}" destId="{18C0C3EF-CC80-4E89-960D-98AC6D2AEA3C}" srcOrd="0" destOrd="0" presId="urn:microsoft.com/office/officeart/2005/8/layout/radial1"/>
    <dgm:cxn modelId="{90C568AF-E46B-41F0-ABAB-323572BBBA4B}" type="presOf" srcId="{A618FCA1-5C79-421A-B8B3-6FB481A678AE}" destId="{140BE56A-E7A4-4050-BA86-5C8FC0B08EFC}" srcOrd="1" destOrd="0" presId="urn:microsoft.com/office/officeart/2005/8/layout/radial1"/>
    <dgm:cxn modelId="{C5568CD9-0C7E-41CA-8ABD-446B4AE994C7}" type="presOf" srcId="{F2C2520F-6DDE-4A2C-A2CF-5CA82287429B}" destId="{DD935097-9584-4CA6-8917-C84AFABF5684}" srcOrd="0" destOrd="0" presId="urn:microsoft.com/office/officeart/2005/8/layout/radial1"/>
    <dgm:cxn modelId="{D87FF3AD-EAF8-43C9-8872-E26B35C91613}" srcId="{CEA53E6F-1489-4891-B556-BD75FC338594}" destId="{F2C2520F-6DDE-4A2C-A2CF-5CA82287429B}" srcOrd="0" destOrd="0" parTransId="{A4BDE718-1956-4550-B469-6170C8222FA4}" sibTransId="{09068B6B-E886-47FB-B524-203C6FDD585C}"/>
    <dgm:cxn modelId="{F8691340-5E73-4D8A-B05C-A1399233D5AA}" type="presOf" srcId="{A618FCA1-5C79-421A-B8B3-6FB481A678AE}" destId="{5861F145-E984-47FA-92B0-029219F46A2D}" srcOrd="0" destOrd="0" presId="urn:microsoft.com/office/officeart/2005/8/layout/radial1"/>
    <dgm:cxn modelId="{8235CF75-BE17-4546-9838-A6EFCDAC9D43}" srcId="{B3EC8E58-3D77-4F11-B886-08B0BAE0F3BB}" destId="{E6D18910-365D-475F-98EE-853DAB2D8330}" srcOrd="0" destOrd="0" parTransId="{179B40BB-2EC2-43D8-8C0F-A35E87ABEE66}" sibTransId="{6CA9D88F-1A89-4023-AD2B-4AD6E448F070}"/>
    <dgm:cxn modelId="{F591EE92-8502-4BA7-99B8-349E0CDFBDE0}" srcId="{F2C2520F-6DDE-4A2C-A2CF-5CA82287429B}" destId="{944AB89F-B153-4689-BC37-5917EE1771BC}" srcOrd="0" destOrd="0" parTransId="{B88379B4-9F96-4D53-A558-1015822BC306}" sibTransId="{0ABDC321-7092-472E-9D9C-DD530CD8C68F}"/>
    <dgm:cxn modelId="{C7EE1629-0B1A-46D7-AEFB-4A8F93551377}" type="presOf" srcId="{C801280F-8661-4A6E-84FD-608D0182463C}" destId="{F1E7CEA8-B8D4-4908-9647-19F592CE256B}" srcOrd="0" destOrd="0" presId="urn:microsoft.com/office/officeart/2005/8/layout/radial1"/>
    <dgm:cxn modelId="{CCC99BF9-2849-47C5-834F-0F3C3E810E8A}" type="presOf" srcId="{B88379B4-9F96-4D53-A558-1015822BC306}" destId="{2C8E89F9-25C4-4F6F-898C-F83DE4928E4E}" srcOrd="1" destOrd="0" presId="urn:microsoft.com/office/officeart/2005/8/layout/radial1"/>
    <dgm:cxn modelId="{F57D9586-0F86-424D-B5AB-4FC20F4AE9C4}" srcId="{F2C2520F-6DDE-4A2C-A2CF-5CA82287429B}" destId="{F8B7197B-0912-4D37-A89E-22ABDC72CF0B}" srcOrd="4" destOrd="0" parTransId="{C801280F-8661-4A6E-84FD-608D0182463C}" sibTransId="{7E6935FE-3863-4D65-8ACC-BC39314A1F26}"/>
    <dgm:cxn modelId="{6B560E4F-6AE5-4262-BD96-E6CD15C6B601}" type="presOf" srcId="{71E9E6F4-7FFA-4D37-BE64-8C46EE91AAF6}" destId="{D2A1FFCD-9395-4C41-9739-E80A24C779F0}" srcOrd="0" destOrd="2" presId="urn:microsoft.com/office/officeart/2005/8/layout/radial1"/>
    <dgm:cxn modelId="{238924B2-4ED0-4EC3-9C8C-5F46A1604D1C}" type="presOf" srcId="{E039A6CD-1CD9-4AFD-AC4B-F2EC0E67DD23}" destId="{E9484712-F520-4D8B-9B59-AEF4B768E5E3}" srcOrd="1" destOrd="0" presId="urn:microsoft.com/office/officeart/2005/8/layout/radial1"/>
    <dgm:cxn modelId="{F5BC14B4-AAE9-429D-A8A6-BB8122BF4111}" type="presOf" srcId="{B3EC8E58-3D77-4F11-B886-08B0BAE0F3BB}" destId="{D2A1FFCD-9395-4C41-9739-E80A24C779F0}" srcOrd="0" destOrd="0" presId="urn:microsoft.com/office/officeart/2005/8/layout/radial1"/>
    <dgm:cxn modelId="{33C99136-771E-4DA3-940F-5458C6E82C4D}" type="presOf" srcId="{CEA53E6F-1489-4891-B556-BD75FC338594}" destId="{B3C611DD-50D5-40CF-9C4B-7330166DD5C1}" srcOrd="0" destOrd="0" presId="urn:microsoft.com/office/officeart/2005/8/layout/radial1"/>
    <dgm:cxn modelId="{D0A48A16-32A6-4FAD-B40B-B561AF863419}" type="presOf" srcId="{E039A6CD-1CD9-4AFD-AC4B-F2EC0E67DD23}" destId="{1968A7E9-7313-4EE1-BA5B-5A2289C37E93}" srcOrd="0" destOrd="0" presId="urn:microsoft.com/office/officeart/2005/8/layout/radial1"/>
    <dgm:cxn modelId="{C05322C8-9DD7-4E6F-9400-245E54EC0C71}" type="presOf" srcId="{C801280F-8661-4A6E-84FD-608D0182463C}" destId="{92CBBC01-BD50-4AB2-9FFE-D959D0F10EFF}" srcOrd="1" destOrd="0" presId="urn:microsoft.com/office/officeart/2005/8/layout/radial1"/>
    <dgm:cxn modelId="{505AE80D-5A0E-4248-B26D-AA80A1FDDDA3}" type="presOf" srcId="{944AB89F-B153-4689-BC37-5917EE1771BC}" destId="{B738B978-8EE1-48B1-A877-26B78C12FE14}" srcOrd="0" destOrd="0" presId="urn:microsoft.com/office/officeart/2005/8/layout/radial1"/>
    <dgm:cxn modelId="{C55AB0FA-D5DB-4BD1-8C69-0A2189D8FCC7}" srcId="{F2C2520F-6DDE-4A2C-A2CF-5CA82287429B}" destId="{336CC7CA-CA6A-4049-BB28-BA8EE7E6975B}" srcOrd="2" destOrd="0" parTransId="{15279FBE-630F-4658-BEE4-015FDA7218E0}" sibTransId="{A80EFC23-ECDA-4FE1-99C6-9F97DAED5685}"/>
    <dgm:cxn modelId="{B02BBD39-8D60-40B1-B9DB-FAC88F0B94B9}" type="presOf" srcId="{B88379B4-9F96-4D53-A558-1015822BC306}" destId="{20BA4F90-5589-44FE-BA20-AEF78154BB7C}" srcOrd="0" destOrd="0" presId="urn:microsoft.com/office/officeart/2005/8/layout/radial1"/>
    <dgm:cxn modelId="{3628C9ED-AEEC-497C-911C-08393A8155A2}" srcId="{F2C2520F-6DDE-4A2C-A2CF-5CA82287429B}" destId="{B3EC8E58-3D77-4F11-B886-08B0BAE0F3BB}" srcOrd="1" destOrd="0" parTransId="{E039A6CD-1CD9-4AFD-AC4B-F2EC0E67DD23}" sibTransId="{F2810CDD-616C-40FF-9094-7741CBFE2670}"/>
    <dgm:cxn modelId="{0FFAD85B-0454-444E-978B-47C5527F1AD8}" srcId="{B3EC8E58-3D77-4F11-B886-08B0BAE0F3BB}" destId="{71E9E6F4-7FFA-4D37-BE64-8C46EE91AAF6}" srcOrd="1" destOrd="0" parTransId="{65741232-C959-4559-89B9-5AE5B3EAA20E}" sibTransId="{9B49E54F-492C-4B1A-836A-956F1BBD03D3}"/>
    <dgm:cxn modelId="{8365CAA4-A1D3-4B29-A84C-5CD9A4EDADE6}" srcId="{F2C2520F-6DDE-4A2C-A2CF-5CA82287429B}" destId="{F39975DC-9621-4136-B1CC-8516BF70F27E}" srcOrd="3" destOrd="0" parTransId="{A618FCA1-5C79-421A-B8B3-6FB481A678AE}" sibTransId="{53D92E2C-7E55-4EE0-ABB5-EB74FC7726F8}"/>
    <dgm:cxn modelId="{95E8B41D-54E1-4370-BC14-905C0494DC07}" type="presOf" srcId="{15279FBE-630F-4658-BEE4-015FDA7218E0}" destId="{0E6F7DB8-F6BC-47F9-84C1-1250EE2BBC36}" srcOrd="0" destOrd="0" presId="urn:microsoft.com/office/officeart/2005/8/layout/radial1"/>
    <dgm:cxn modelId="{7522372E-16D0-4A21-828B-49E767838C20}" type="presOf" srcId="{E6D18910-365D-475F-98EE-853DAB2D8330}" destId="{D2A1FFCD-9395-4C41-9739-E80A24C779F0}" srcOrd="0" destOrd="1" presId="urn:microsoft.com/office/officeart/2005/8/layout/radial1"/>
    <dgm:cxn modelId="{EBCC54E4-6C4C-4BA2-AB0F-789B68C5BC83}" type="presParOf" srcId="{B3C611DD-50D5-40CF-9C4B-7330166DD5C1}" destId="{DD935097-9584-4CA6-8917-C84AFABF5684}" srcOrd="0" destOrd="0" presId="urn:microsoft.com/office/officeart/2005/8/layout/radial1"/>
    <dgm:cxn modelId="{C17F13B9-8376-48F0-B95C-1C5B9F04E44A}" type="presParOf" srcId="{B3C611DD-50D5-40CF-9C4B-7330166DD5C1}" destId="{20BA4F90-5589-44FE-BA20-AEF78154BB7C}" srcOrd="1" destOrd="0" presId="urn:microsoft.com/office/officeart/2005/8/layout/radial1"/>
    <dgm:cxn modelId="{D768E200-0C08-4317-9141-DAB60496969C}" type="presParOf" srcId="{20BA4F90-5589-44FE-BA20-AEF78154BB7C}" destId="{2C8E89F9-25C4-4F6F-898C-F83DE4928E4E}" srcOrd="0" destOrd="0" presId="urn:microsoft.com/office/officeart/2005/8/layout/radial1"/>
    <dgm:cxn modelId="{011B7B16-224B-4A4D-9B0B-272CD14BCF8F}" type="presParOf" srcId="{B3C611DD-50D5-40CF-9C4B-7330166DD5C1}" destId="{B738B978-8EE1-48B1-A877-26B78C12FE14}" srcOrd="2" destOrd="0" presId="urn:microsoft.com/office/officeart/2005/8/layout/radial1"/>
    <dgm:cxn modelId="{BA1FD641-8386-43CC-B855-81706CE433E6}" type="presParOf" srcId="{B3C611DD-50D5-40CF-9C4B-7330166DD5C1}" destId="{1968A7E9-7313-4EE1-BA5B-5A2289C37E93}" srcOrd="3" destOrd="0" presId="urn:microsoft.com/office/officeart/2005/8/layout/radial1"/>
    <dgm:cxn modelId="{B7E31AC9-D9AB-4500-AFBA-A3481F07549B}" type="presParOf" srcId="{1968A7E9-7313-4EE1-BA5B-5A2289C37E93}" destId="{E9484712-F520-4D8B-9B59-AEF4B768E5E3}" srcOrd="0" destOrd="0" presId="urn:microsoft.com/office/officeart/2005/8/layout/radial1"/>
    <dgm:cxn modelId="{D9D91071-A099-4D15-A1F1-AB8AFDCBFF79}" type="presParOf" srcId="{B3C611DD-50D5-40CF-9C4B-7330166DD5C1}" destId="{D2A1FFCD-9395-4C41-9739-E80A24C779F0}" srcOrd="4" destOrd="0" presId="urn:microsoft.com/office/officeart/2005/8/layout/radial1"/>
    <dgm:cxn modelId="{7A7D28D2-4A59-4F41-8A0A-325F780122FE}" type="presParOf" srcId="{B3C611DD-50D5-40CF-9C4B-7330166DD5C1}" destId="{0E6F7DB8-F6BC-47F9-84C1-1250EE2BBC36}" srcOrd="5" destOrd="0" presId="urn:microsoft.com/office/officeart/2005/8/layout/radial1"/>
    <dgm:cxn modelId="{C2F8F17B-ED89-4A8A-9623-769AB6DAC041}" type="presParOf" srcId="{0E6F7DB8-F6BC-47F9-84C1-1250EE2BBC36}" destId="{0E421830-FC06-4D6C-8DCB-B367EB162811}" srcOrd="0" destOrd="0" presId="urn:microsoft.com/office/officeart/2005/8/layout/radial1"/>
    <dgm:cxn modelId="{FAFB4A8E-1EA5-4402-876C-E198996AB85C}" type="presParOf" srcId="{B3C611DD-50D5-40CF-9C4B-7330166DD5C1}" destId="{5D0C9910-BD2B-47EC-8921-AE9CA320E6F2}" srcOrd="6" destOrd="0" presId="urn:microsoft.com/office/officeart/2005/8/layout/radial1"/>
    <dgm:cxn modelId="{DA7B15BD-8B2F-4C81-9ADA-A485AC943C95}" type="presParOf" srcId="{B3C611DD-50D5-40CF-9C4B-7330166DD5C1}" destId="{5861F145-E984-47FA-92B0-029219F46A2D}" srcOrd="7" destOrd="0" presId="urn:microsoft.com/office/officeart/2005/8/layout/radial1"/>
    <dgm:cxn modelId="{D5B2A3C4-33D7-4784-B3E2-AD4DEDE4AE52}" type="presParOf" srcId="{5861F145-E984-47FA-92B0-029219F46A2D}" destId="{140BE56A-E7A4-4050-BA86-5C8FC0B08EFC}" srcOrd="0" destOrd="0" presId="urn:microsoft.com/office/officeart/2005/8/layout/radial1"/>
    <dgm:cxn modelId="{A861891B-D48C-4BD6-B2A0-80C88E146DBA}" type="presParOf" srcId="{B3C611DD-50D5-40CF-9C4B-7330166DD5C1}" destId="{384E4556-13E0-4A77-8487-8A2B8B6BB696}" srcOrd="8" destOrd="0" presId="urn:microsoft.com/office/officeart/2005/8/layout/radial1"/>
    <dgm:cxn modelId="{698634ED-86B3-491E-BA17-B8F0DEAD4A3E}" type="presParOf" srcId="{B3C611DD-50D5-40CF-9C4B-7330166DD5C1}" destId="{F1E7CEA8-B8D4-4908-9647-19F592CE256B}" srcOrd="9" destOrd="0" presId="urn:microsoft.com/office/officeart/2005/8/layout/radial1"/>
    <dgm:cxn modelId="{9C321EE5-34A2-4DFB-BB09-C90099C975B6}" type="presParOf" srcId="{F1E7CEA8-B8D4-4908-9647-19F592CE256B}" destId="{92CBBC01-BD50-4AB2-9FFE-D959D0F10EFF}" srcOrd="0" destOrd="0" presId="urn:microsoft.com/office/officeart/2005/8/layout/radial1"/>
    <dgm:cxn modelId="{5E7FC9E5-3CED-497B-9080-7399448669D7}" type="presParOf" srcId="{B3C611DD-50D5-40CF-9C4B-7330166DD5C1}" destId="{18C0C3EF-CC80-4E89-960D-98AC6D2AEA3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35097-9584-4CA6-8917-C84AFABF5684}">
      <dsp:nvSpPr>
        <dsp:cNvPr id="0" name=""/>
        <dsp:cNvSpPr/>
      </dsp:nvSpPr>
      <dsp:spPr>
        <a:xfrm>
          <a:off x="3136622" y="2370196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Causes of the Great Depression</a:t>
          </a:r>
        </a:p>
      </dsp:txBody>
      <dsp:txXfrm>
        <a:off x="3400805" y="2634379"/>
        <a:ext cx="1275588" cy="1275588"/>
      </dsp:txXfrm>
    </dsp:sp>
    <dsp:sp modelId="{20BA4F90-5589-44FE-BA20-AEF78154BB7C}">
      <dsp:nvSpPr>
        <dsp:cNvPr id="0" name=""/>
        <dsp:cNvSpPr/>
      </dsp:nvSpPr>
      <dsp:spPr>
        <a:xfrm rot="10185523">
          <a:off x="2009010" y="3514773"/>
          <a:ext cx="1151153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1151153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55808" y="3506094"/>
        <a:ext cx="57557" cy="57557"/>
      </dsp:txXfrm>
    </dsp:sp>
    <dsp:sp modelId="{B738B978-8EE1-48B1-A877-26B78C12FE14}">
      <dsp:nvSpPr>
        <dsp:cNvPr id="0" name=""/>
        <dsp:cNvSpPr/>
      </dsp:nvSpPr>
      <dsp:spPr>
        <a:xfrm>
          <a:off x="228596" y="2895596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Monetary Policy</a:t>
          </a:r>
        </a:p>
      </dsp:txBody>
      <dsp:txXfrm>
        <a:off x="492779" y="3159779"/>
        <a:ext cx="1275588" cy="1275588"/>
      </dsp:txXfrm>
    </dsp:sp>
    <dsp:sp modelId="{1968A7E9-7313-4EE1-BA5B-5A2289C37E93}">
      <dsp:nvSpPr>
        <dsp:cNvPr id="0" name=""/>
        <dsp:cNvSpPr/>
      </dsp:nvSpPr>
      <dsp:spPr>
        <a:xfrm rot="13804362">
          <a:off x="2403329" y="2066974"/>
          <a:ext cx="1286829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1286829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14573" y="2054904"/>
        <a:ext cx="64341" cy="64341"/>
      </dsp:txXfrm>
    </dsp:sp>
    <dsp:sp modelId="{D2A1FFCD-9395-4C41-9739-E80A24C779F0}">
      <dsp:nvSpPr>
        <dsp:cNvPr id="0" name=""/>
        <dsp:cNvSpPr/>
      </dsp:nvSpPr>
      <dsp:spPr>
        <a:xfrm>
          <a:off x="1152910" y="0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Over Production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Industry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Agriculture</a:t>
          </a:r>
        </a:p>
      </dsp:txBody>
      <dsp:txXfrm>
        <a:off x="1417093" y="264183"/>
        <a:ext cx="1275588" cy="1275588"/>
      </dsp:txXfrm>
    </dsp:sp>
    <dsp:sp modelId="{0E6F7DB8-F6BC-47F9-84C1-1250EE2BBC36}">
      <dsp:nvSpPr>
        <dsp:cNvPr id="0" name=""/>
        <dsp:cNvSpPr/>
      </dsp:nvSpPr>
      <dsp:spPr>
        <a:xfrm rot="18242323">
          <a:off x="4353908" y="2147809"/>
          <a:ext cx="861227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861227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2991" y="2146379"/>
        <a:ext cx="43061" cy="43061"/>
      </dsp:txXfrm>
    </dsp:sp>
    <dsp:sp modelId="{5D0C9910-BD2B-47EC-8921-AE9CA320E6F2}">
      <dsp:nvSpPr>
        <dsp:cNvPr id="0" name=""/>
        <dsp:cNvSpPr/>
      </dsp:nvSpPr>
      <dsp:spPr>
        <a:xfrm>
          <a:off x="4628466" y="161668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Unequal Distribution of Wealth</a:t>
          </a:r>
        </a:p>
      </dsp:txBody>
      <dsp:txXfrm>
        <a:off x="4892649" y="425851"/>
        <a:ext cx="1275588" cy="1275588"/>
      </dsp:txXfrm>
    </dsp:sp>
    <dsp:sp modelId="{5861F145-E984-47FA-92B0-029219F46A2D}">
      <dsp:nvSpPr>
        <dsp:cNvPr id="0" name=""/>
        <dsp:cNvSpPr/>
      </dsp:nvSpPr>
      <dsp:spPr>
        <a:xfrm rot="1194761">
          <a:off x="4861021" y="3705273"/>
          <a:ext cx="857330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857330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8253" y="3703940"/>
        <a:ext cx="42866" cy="42866"/>
      </dsp:txXfrm>
    </dsp:sp>
    <dsp:sp modelId="{384E4556-13E0-4A77-8487-8A2B8B6BB696}">
      <dsp:nvSpPr>
        <dsp:cNvPr id="0" name=""/>
        <dsp:cNvSpPr/>
      </dsp:nvSpPr>
      <dsp:spPr>
        <a:xfrm>
          <a:off x="5638796" y="3276597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Stock Market Crash and Financial Panic</a:t>
          </a:r>
        </a:p>
      </dsp:txBody>
      <dsp:txXfrm>
        <a:off x="5902979" y="3540780"/>
        <a:ext cx="1275588" cy="1275588"/>
      </dsp:txXfrm>
    </dsp:sp>
    <dsp:sp modelId="{F1E7CEA8-B8D4-4908-9647-19F592CE256B}">
      <dsp:nvSpPr>
        <dsp:cNvPr id="0" name=""/>
        <dsp:cNvSpPr/>
      </dsp:nvSpPr>
      <dsp:spPr>
        <a:xfrm rot="6223887">
          <a:off x="3716573" y="4212997"/>
          <a:ext cx="174439" cy="40201"/>
        </a:xfrm>
        <a:custGeom>
          <a:avLst/>
          <a:gdLst/>
          <a:ahLst/>
          <a:cxnLst/>
          <a:rect l="0" t="0" r="0" b="0"/>
          <a:pathLst>
            <a:path>
              <a:moveTo>
                <a:pt x="0" y="20100"/>
              </a:moveTo>
              <a:lnTo>
                <a:pt x="174439" y="2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99432" y="4228737"/>
        <a:ext cx="8721" cy="8721"/>
      </dsp:txXfrm>
    </dsp:sp>
    <dsp:sp modelId="{18C0C3EF-CC80-4E89-960D-98AC6D2AEA3C}">
      <dsp:nvSpPr>
        <dsp:cNvPr id="0" name=""/>
        <dsp:cNvSpPr/>
      </dsp:nvSpPr>
      <dsp:spPr>
        <a:xfrm>
          <a:off x="2667008" y="4292045"/>
          <a:ext cx="1803954" cy="1803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rPr>
            <a:t>High Tariffs &amp; War Debts</a:t>
          </a:r>
        </a:p>
      </dsp:txBody>
      <dsp:txXfrm>
        <a:off x="2931191" y="4556228"/>
        <a:ext cx="1275588" cy="1275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B84B-0DA0-4201-B12C-D18EBA1180D4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0FEAD-2EA6-480B-A835-5483179BC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6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F319D-9E07-4B67-8FE7-41B4DD483E9B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38559-BA05-4B57-AFB9-E9A1890A004E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C377B-BE2D-4A27-B9D8-54AB04825ED5}" type="slidenum">
              <a:rPr lang="en-US"/>
              <a:pPr/>
              <a:t>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B8997-AC72-4FA9-ADFC-5BD245A5BF40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C9A1C5-39C4-4D5C-8A09-54D349DD2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09FC5-32A3-471A-9C06-9F52F1FC9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25C3B-A69D-4F56-B0B9-CDAC2525A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6AC1CB-6839-4597-B3E9-5CB21B86F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3AF67E-E85E-4D5A-A15E-969FFEB3F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4D85DC-86EF-4767-A05D-A559356FA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EEEB8F-5318-4214-B0B0-37C2ED6CD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257BE-03D1-4CBC-AF52-886BA63B9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5DBA8-D7F9-4687-8204-B5690203B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280BA-98BB-45B0-B91E-92646CB41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38AD-C289-4C2F-B676-6E6202368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8C952-61AE-49AB-9D29-5825F75F6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980B-594B-406A-B235-6603AFB17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7BB7-CC34-4DB7-BBFC-03EB673F0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7A03-6990-4050-A1A9-79C2293AB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95C781-CF0E-4895-B317-5AD6E4006E4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6" r:id="rId12"/>
    <p:sldLayoutId id="2147483667" r:id="rId13"/>
    <p:sldLayoutId id="2147483668" r:id="rId14"/>
    <p:sldLayoutId id="2147483669" r:id="rId15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381000" y="381000"/>
          <a:ext cx="8077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505200" cy="41148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Investors </a:t>
            </a:r>
            <a:r>
              <a:rPr lang="en-US" sz="2800" dirty="0">
                <a:latin typeface="Garamond" pitchFamily="18" charset="0"/>
              </a:rPr>
              <a:t>would buy stock that they thought would quickly rise in value, once the price went as high as the investor thought it would go they sold.</a:t>
            </a:r>
          </a:p>
          <a:p>
            <a:endParaRPr lang="en-US" sz="2800" dirty="0"/>
          </a:p>
        </p:txBody>
      </p:sp>
      <p:pic>
        <p:nvPicPr>
          <p:cNvPr id="14345" name="Picture 9" descr="Stock Mark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828800"/>
            <a:ext cx="4038600" cy="3352800"/>
          </a:xfrm>
          <a:noFill/>
          <a:ln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Speculation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010400" cy="32004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Investors </a:t>
            </a:r>
            <a:r>
              <a:rPr lang="en-US" sz="2800" dirty="0">
                <a:latin typeface="Garamond" pitchFamily="18" charset="0"/>
              </a:rPr>
              <a:t>only had to put </a:t>
            </a:r>
            <a:r>
              <a:rPr lang="en-US" sz="2800" dirty="0" smtClean="0">
                <a:latin typeface="Garamond" pitchFamily="18" charset="0"/>
              </a:rPr>
              <a:t>5% </a:t>
            </a:r>
            <a:r>
              <a:rPr lang="en-US" sz="2800" dirty="0">
                <a:latin typeface="Garamond" pitchFamily="18" charset="0"/>
              </a:rPr>
              <a:t>of the stock value </a:t>
            </a:r>
            <a:r>
              <a:rPr lang="en-US" sz="2800" dirty="0" smtClean="0">
                <a:latin typeface="Garamond" pitchFamily="18" charset="0"/>
              </a:rPr>
              <a:t>down; </a:t>
            </a:r>
            <a:r>
              <a:rPr lang="en-US" sz="2800" dirty="0">
                <a:latin typeface="Garamond" pitchFamily="18" charset="0"/>
              </a:rPr>
              <a:t>the stockbroker </a:t>
            </a:r>
            <a:r>
              <a:rPr lang="en-US" sz="2800" dirty="0" smtClean="0">
                <a:latin typeface="Garamond" pitchFamily="18" charset="0"/>
              </a:rPr>
              <a:t>loaned the money they </a:t>
            </a:r>
            <a:r>
              <a:rPr lang="en-US" sz="2800" dirty="0">
                <a:latin typeface="Garamond" pitchFamily="18" charset="0"/>
              </a:rPr>
              <a:t>didn’t have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Buying on Margin</a:t>
            </a:r>
          </a:p>
        </p:txBody>
      </p:sp>
      <p:pic>
        <p:nvPicPr>
          <p:cNvPr id="24578" name="Picture 2" descr="http://media-2.web.britannica.com/eb-media/56/71256-004-06929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24249"/>
            <a:ext cx="5105400" cy="3333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33067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Banks loaned </a:t>
            </a:r>
            <a:r>
              <a:rPr lang="en-US" sz="2800" dirty="0">
                <a:latin typeface="Garamond" pitchFamily="18" charset="0"/>
              </a:rPr>
              <a:t>stock brokers money for the </a:t>
            </a:r>
            <a:r>
              <a:rPr lang="en-US" sz="2800" i="1" dirty="0" smtClean="0">
                <a:latin typeface="Garamond" pitchFamily="18" charset="0"/>
              </a:rPr>
              <a:t>margin </a:t>
            </a:r>
            <a:r>
              <a:rPr lang="en-US" sz="2800" i="1" dirty="0">
                <a:latin typeface="Garamond" pitchFamily="18" charset="0"/>
              </a:rPr>
              <a:t>loans</a:t>
            </a:r>
            <a:r>
              <a:rPr lang="en-US" sz="2800" dirty="0">
                <a:latin typeface="Garamond" pitchFamily="18" charset="0"/>
              </a:rPr>
              <a:t>, they used the savings people had deposited in the bank for these loans.  </a:t>
            </a:r>
            <a:endParaRPr lang="en-US" sz="2800" dirty="0" smtClean="0">
              <a:latin typeface="Garamond" pitchFamily="18" charset="0"/>
            </a:endParaRPr>
          </a:p>
          <a:p>
            <a:pPr>
              <a:buNone/>
            </a:pPr>
            <a:endParaRPr lang="en-US" sz="2800" dirty="0">
              <a:latin typeface="Garamond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The </a:t>
            </a:r>
            <a:r>
              <a:rPr lang="en-US" sz="2800" dirty="0">
                <a:latin typeface="Garamond" pitchFamily="18" charset="0"/>
              </a:rPr>
              <a:t>savings was not insured.</a:t>
            </a:r>
          </a:p>
          <a:p>
            <a:endParaRPr lang="en-US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Banks</a:t>
            </a:r>
          </a:p>
        </p:txBody>
      </p:sp>
      <p:pic>
        <p:nvPicPr>
          <p:cNvPr id="23554" name="Picture 2" descr="http://bp1.blogger.com/_473nrD5vEv8/R9vBL2U94zI/AAAAAAAAAVs/hfb2OD0BzJ0/s400/run-on-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810000" cy="2867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9600" y="1447800"/>
            <a:ext cx="47244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endParaRPr lang="en-US" sz="2800" dirty="0">
              <a:latin typeface="Garamond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By August 1929, 6 billion loaned </a:t>
            </a:r>
            <a:r>
              <a:rPr lang="en-US" sz="2000" dirty="0" smtClean="0">
                <a:latin typeface="Garamond" pitchFamily="18" charset="0"/>
              </a:rPr>
              <a:t>out</a:t>
            </a:r>
            <a:endParaRPr lang="en-US" sz="2000" dirty="0">
              <a:latin typeface="Garamond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Some investors realize market is saturated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Investors begin to sell stock, causing prices to drop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As prices </a:t>
            </a:r>
            <a:r>
              <a:rPr lang="en-US" sz="2000" dirty="0" smtClean="0">
                <a:latin typeface="Garamond" pitchFamily="18" charset="0"/>
              </a:rPr>
              <a:t>drop, </a:t>
            </a:r>
            <a:r>
              <a:rPr lang="en-US" sz="2000" dirty="0">
                <a:latin typeface="Garamond" pitchFamily="18" charset="0"/>
              </a:rPr>
              <a:t>brokers call in </a:t>
            </a:r>
            <a:r>
              <a:rPr lang="en-US" sz="2000">
                <a:latin typeface="Garamond" pitchFamily="18" charset="0"/>
              </a:rPr>
              <a:t>their </a:t>
            </a:r>
            <a:r>
              <a:rPr lang="en-US" sz="2000" smtClean="0">
                <a:latin typeface="Garamond" pitchFamily="18" charset="0"/>
              </a:rPr>
              <a:t>loans</a:t>
            </a:r>
            <a:endParaRPr lang="en-US" sz="2000" dirty="0">
              <a:latin typeface="Garamond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Investors do not have the cash to payoff the loans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Brokers enforce sales of </a:t>
            </a:r>
            <a:r>
              <a:rPr lang="en-US" sz="2000" dirty="0" smtClean="0">
                <a:latin typeface="Garamond" pitchFamily="18" charset="0"/>
              </a:rPr>
              <a:t>stock </a:t>
            </a:r>
            <a:r>
              <a:rPr lang="en-US" sz="2000" dirty="0">
                <a:latin typeface="Garamond" pitchFamily="18" charset="0"/>
              </a:rPr>
              <a:t>to payoff the loans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Prices drop more, causing panic sales of stock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000" dirty="0">
                <a:latin typeface="Garamond" pitchFamily="18" charset="0"/>
              </a:rPr>
              <a:t>Prices drop dramatically and money evaporates into thin </a:t>
            </a:r>
            <a:r>
              <a:rPr lang="en-US" sz="2000" dirty="0" smtClean="0">
                <a:latin typeface="Garamond" pitchFamily="18" charset="0"/>
              </a:rPr>
              <a:t>air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The Crash</a:t>
            </a:r>
          </a:p>
        </p:txBody>
      </p:sp>
      <p:pic>
        <p:nvPicPr>
          <p:cNvPr id="5" name="Picture 2" descr="[great+depression+selling+car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218795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1447800"/>
            <a:ext cx="7620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latin typeface="Garamond" pitchFamily="18" charset="0"/>
              </a:rPr>
              <a:t>Farm Depression of the 1920s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Garamond" pitchFamily="18" charset="0"/>
              </a:rPr>
              <a:t>Prices of farm products </a:t>
            </a:r>
            <a:r>
              <a:rPr lang="en-US" sz="2000" dirty="0" smtClean="0">
                <a:latin typeface="Garamond" pitchFamily="18" charset="0"/>
              </a:rPr>
              <a:t>fell </a:t>
            </a:r>
            <a:r>
              <a:rPr lang="en-US" sz="2000" dirty="0">
                <a:latin typeface="Garamond" pitchFamily="18" charset="0"/>
              </a:rPr>
              <a:t>about 40% </a:t>
            </a:r>
            <a:r>
              <a:rPr lang="en-US" sz="2000" dirty="0" smtClean="0">
                <a:latin typeface="Garamond" pitchFamily="18" charset="0"/>
              </a:rPr>
              <a:t>by 1921 </a:t>
            </a:r>
            <a:r>
              <a:rPr lang="en-US" sz="2000" dirty="0">
                <a:latin typeface="Garamond" pitchFamily="18" charset="0"/>
              </a:rPr>
              <a:t>and </a:t>
            </a:r>
            <a:r>
              <a:rPr lang="en-US" sz="2000" dirty="0" smtClean="0">
                <a:latin typeface="Garamond" pitchFamily="18" charset="0"/>
              </a:rPr>
              <a:t>remained </a:t>
            </a:r>
            <a:r>
              <a:rPr lang="en-US" sz="2000" dirty="0">
                <a:latin typeface="Garamond" pitchFamily="18" charset="0"/>
              </a:rPr>
              <a:t>low </a:t>
            </a:r>
            <a:r>
              <a:rPr lang="en-US" sz="2000" dirty="0" smtClean="0">
                <a:latin typeface="Garamond" pitchFamily="18" charset="0"/>
              </a:rPr>
              <a:t>	through </a:t>
            </a:r>
            <a:r>
              <a:rPr lang="en-US" sz="2000" dirty="0">
                <a:latin typeface="Garamond" pitchFamily="18" charset="0"/>
              </a:rPr>
              <a:t>the </a:t>
            </a:r>
            <a:r>
              <a:rPr lang="en-US" sz="2000" dirty="0" smtClean="0">
                <a:latin typeface="Garamond" pitchFamily="18" charset="0"/>
              </a:rPr>
              <a:t>1920s 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Farmers were producing more than American consumers were consuming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pic>
        <p:nvPicPr>
          <p:cNvPr id="29698" name="Picture 2" descr="http://www.ohiohistorycentral.org/images/1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781424"/>
            <a:ext cx="4286250" cy="30765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3733800"/>
            <a:ext cx="3810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Some farmers lost so much money 	they couldn’t pay the 	mortgage on their  farm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Farmers had to rent the land or 	move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1447800"/>
            <a:ext cx="7620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latin typeface="Garamond" pitchFamily="18" charset="0"/>
              </a:rPr>
              <a:t>Farm Depression of the 1920s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Garamond" pitchFamily="18" charset="0"/>
              </a:rPr>
              <a:t>Prices of farm products </a:t>
            </a:r>
            <a:r>
              <a:rPr lang="en-US" sz="2000" dirty="0" smtClean="0">
                <a:latin typeface="Garamond" pitchFamily="18" charset="0"/>
              </a:rPr>
              <a:t>fell </a:t>
            </a:r>
            <a:r>
              <a:rPr lang="en-US" sz="2000" dirty="0">
                <a:latin typeface="Garamond" pitchFamily="18" charset="0"/>
              </a:rPr>
              <a:t>about 40% </a:t>
            </a:r>
            <a:r>
              <a:rPr lang="en-US" sz="2000" dirty="0" smtClean="0">
                <a:latin typeface="Garamond" pitchFamily="18" charset="0"/>
              </a:rPr>
              <a:t>by 1921 </a:t>
            </a:r>
            <a:r>
              <a:rPr lang="en-US" sz="2000" dirty="0">
                <a:latin typeface="Garamond" pitchFamily="18" charset="0"/>
              </a:rPr>
              <a:t>and </a:t>
            </a:r>
            <a:r>
              <a:rPr lang="en-US" sz="2000" dirty="0" smtClean="0">
                <a:latin typeface="Garamond" pitchFamily="18" charset="0"/>
              </a:rPr>
              <a:t>remained </a:t>
            </a:r>
            <a:r>
              <a:rPr lang="en-US" sz="2000" dirty="0">
                <a:latin typeface="Garamond" pitchFamily="18" charset="0"/>
              </a:rPr>
              <a:t>low </a:t>
            </a:r>
            <a:r>
              <a:rPr lang="en-US" sz="2000" dirty="0" smtClean="0">
                <a:latin typeface="Garamond" pitchFamily="18" charset="0"/>
              </a:rPr>
              <a:t>	through </a:t>
            </a:r>
            <a:r>
              <a:rPr lang="en-US" sz="2000" dirty="0">
                <a:latin typeface="Garamond" pitchFamily="18" charset="0"/>
              </a:rPr>
              <a:t>the </a:t>
            </a:r>
            <a:r>
              <a:rPr lang="en-US" sz="2000" dirty="0" smtClean="0">
                <a:latin typeface="Garamond" pitchFamily="18" charset="0"/>
              </a:rPr>
              <a:t>1920s 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Farmers were producing more than American consumers were consuming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733800"/>
            <a:ext cx="3810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Some farmers lost so much money 	they couldn’t pay the 	mortgage on their  farm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Farmers had to rent the land or 	move</a:t>
            </a:r>
            <a:endParaRPr lang="en-US" sz="2000" dirty="0"/>
          </a:p>
        </p:txBody>
      </p:sp>
      <p:pic>
        <p:nvPicPr>
          <p:cNvPr id="6" name="Picture 4" descr="http://z.about.com/d/history1900s/1/0/g/gd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05200"/>
            <a:ext cx="3809999" cy="3861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assembly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967399" cy="304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7589" name="Picture 5" descr="CARSHOWROOM"/>
          <p:cNvPicPr>
            <a:picLocks noChangeAspect="1" noChangeArrowheads="1"/>
          </p:cNvPicPr>
          <p:nvPr/>
        </p:nvPicPr>
        <p:blipFill>
          <a:blip r:embed="rId4" cstate="print"/>
          <a:srcRect l="5952" t="6006" r="10715" b="5411"/>
          <a:stretch>
            <a:fillRect/>
          </a:stretch>
        </p:blipFill>
        <p:spPr bwMode="auto">
          <a:xfrm>
            <a:off x="5562600" y="3840162"/>
            <a:ext cx="3581400" cy="30178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5800" y="1066800"/>
            <a:ext cx="7620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Overproduction in Industry</a:t>
            </a:r>
            <a:endParaRPr lang="en-US" sz="2000" b="1" u="sng" dirty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Factories were producing products, however wages for workers were not 	rising enough for them to buy the goods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Too few workers could afford to buy the factory output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Garamond" pitchFamily="18" charset="0"/>
              </a:rPr>
              <a:t>The surplus products could not be sold overseas due to high tariffs and 	lack of money in Europe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8229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latin typeface="Garamond" pitchFamily="18" charset="0"/>
              </a:rPr>
              <a:t>Uneven Distribution of Income</a:t>
            </a:r>
            <a:r>
              <a:rPr lang="en-US" sz="2000" dirty="0">
                <a:latin typeface="Garamond" pitchFamily="18" charset="0"/>
              </a:rPr>
              <a:t>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Garamond" pitchFamily="18" charset="0"/>
              </a:rPr>
              <a:t>Industrial productions increased about 50% </a:t>
            </a:r>
            <a:r>
              <a:rPr lang="en-US" dirty="0" smtClean="0">
                <a:latin typeface="Garamond" pitchFamily="18" charset="0"/>
              </a:rPr>
              <a:t>but the wages </a:t>
            </a:r>
            <a:r>
              <a:rPr lang="en-US" dirty="0">
                <a:latin typeface="Garamond" pitchFamily="18" charset="0"/>
              </a:rPr>
              <a:t>of the </a:t>
            </a:r>
            <a:r>
              <a:rPr lang="en-US" dirty="0" smtClean="0">
                <a:latin typeface="Garamond" pitchFamily="18" charset="0"/>
              </a:rPr>
              <a:t>	industrial workers </a:t>
            </a:r>
            <a:r>
              <a:rPr lang="en-US" dirty="0">
                <a:latin typeface="Garamond" pitchFamily="18" charset="0"/>
              </a:rPr>
              <a:t>rose far </a:t>
            </a:r>
            <a:r>
              <a:rPr lang="en-US" dirty="0" smtClean="0">
                <a:latin typeface="Garamond" pitchFamily="18" charset="0"/>
              </a:rPr>
              <a:t>more slowly </a:t>
            </a:r>
            <a:endParaRPr lang="en-US" dirty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Garamond" pitchFamily="18" charset="0"/>
              </a:rPr>
              <a:t>As a result, these </a:t>
            </a:r>
            <a:r>
              <a:rPr lang="en-US" dirty="0">
                <a:latin typeface="Garamond" pitchFamily="18" charset="0"/>
              </a:rPr>
              <a:t>workers couldn’t buy goods </a:t>
            </a:r>
            <a:r>
              <a:rPr lang="en-US" dirty="0" smtClean="0">
                <a:latin typeface="Garamond" pitchFamily="18" charset="0"/>
              </a:rPr>
              <a:t>as fast </a:t>
            </a:r>
            <a:r>
              <a:rPr lang="en-US" dirty="0">
                <a:latin typeface="Garamond" pitchFamily="18" charset="0"/>
              </a:rPr>
              <a:t>as industry </a:t>
            </a:r>
            <a:r>
              <a:rPr lang="en-US" dirty="0" smtClean="0">
                <a:latin typeface="Garamond" pitchFamily="18" charset="0"/>
              </a:rPr>
              <a:t>	produced them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latin typeface="Garamond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2400" y="4064000"/>
            <a:ext cx="8695910" cy="2794000"/>
            <a:chOff x="152400" y="4064000"/>
            <a:chExt cx="8695910" cy="2794000"/>
          </a:xfrm>
        </p:grpSpPr>
        <p:pic>
          <p:nvPicPr>
            <p:cNvPr id="15" name="Picture 2" descr="factory scene india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4064000"/>
              <a:ext cx="3987554" cy="2794000"/>
            </a:xfrm>
            <a:prstGeom prst="rect">
              <a:avLst/>
            </a:prstGeom>
            <a:noFill/>
          </p:spPr>
        </p:pic>
        <p:pic>
          <p:nvPicPr>
            <p:cNvPr id="19458" name="Picture 2" descr="http://i108.photobucket.com/albums/n4/RobertOak/robber_baron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4191001"/>
              <a:ext cx="3971510" cy="26669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13175" y="1306596"/>
          <a:ext cx="8294633" cy="55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" y="76200"/>
            <a:ext cx="853440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 smtClean="0">
                <a:latin typeface="Garamond" pitchFamily="18" charset="0"/>
              </a:rPr>
              <a:t>99</a:t>
            </a:r>
            <a:r>
              <a:rPr lang="en-US" sz="2100" b="1" dirty="0">
                <a:latin typeface="Garamond" pitchFamily="18" charset="0"/>
              </a:rPr>
              <a:t>% of the population received a 9% increase in their income, while the top 1% saw their income rise by 75%. 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2743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Garamond" pitchFamily="18" charset="0"/>
              </a:rPr>
              <a:t>1,230,000 Americans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733800" y="4800600"/>
            <a:ext cx="2971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Garamond" pitchFamily="18" charset="0"/>
              </a:rPr>
              <a:t>121,770,000 Americans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Causes of the Great Depression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371600"/>
            <a:ext cx="7696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High Tariffs and War Debts</a:t>
            </a:r>
            <a:endParaRPr lang="en-US" sz="2000" dirty="0" smtClean="0">
              <a:latin typeface="Garamond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European nations owed $10 billion ($115 billion in current dollars) to the 	U.S. in reparations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Their economies were devastated and had no way of paying the 	money back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U.S. insisted on repayment.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This forced the allies to demand Germany pay reparations imposed by 	Treaty of Versailles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Europe could no longer purchase goods from the U.S.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1922, U.S. passed the Hawley-Smoot Act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Instituted high tariffs on industrial products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Garamond" pitchFamily="18" charset="0"/>
              </a:rPr>
              <a:t>Other nations retaliated and world trade declined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historycooperative.org/journals/jah/94.2/images/stapleford_fig0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16368"/>
            <a:ext cx="4800600" cy="6874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1929d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8458200" cy="5410200"/>
          </a:xfr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How did $30,000,000,000 evaporate?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n Frame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Designs\Neon Frame.pot</Template>
  <TotalTime>1144</TotalTime>
  <Words>345</Words>
  <Application>Microsoft Office PowerPoint</Application>
  <PresentationFormat>On-screen Show (4:3)</PresentationFormat>
  <Paragraphs>71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Neon 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User</cp:lastModifiedBy>
  <cp:revision>179</cp:revision>
  <dcterms:created xsi:type="dcterms:W3CDTF">2002-05-06T16:45:12Z</dcterms:created>
  <dcterms:modified xsi:type="dcterms:W3CDTF">2016-12-12T16:37:54Z</dcterms:modified>
</cp:coreProperties>
</file>